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58" r:id="rId4"/>
    <p:sldId id="257" r:id="rId5"/>
    <p:sldId id="268" r:id="rId6"/>
    <p:sldId id="269" r:id="rId7"/>
    <p:sldId id="270" r:id="rId8"/>
    <p:sldId id="271" r:id="rId9"/>
    <p:sldId id="260" r:id="rId10"/>
    <p:sldId id="261" r:id="rId11"/>
    <p:sldId id="262" r:id="rId12"/>
    <p:sldId id="263" r:id="rId13"/>
    <p:sldId id="264" r:id="rId14"/>
    <p:sldId id="265" r:id="rId15"/>
    <p:sldId id="272" r:id="rId16"/>
    <p:sldId id="273" r:id="rId17"/>
    <p:sldId id="266" r:id="rId18"/>
    <p:sldId id="267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C00"/>
    <a:srgbClr val="1A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496" autoAdjust="0"/>
  </p:normalViewPr>
  <p:slideViewPr>
    <p:cSldViewPr>
      <p:cViewPr>
        <p:scale>
          <a:sx n="100" d="100"/>
          <a:sy n="100" d="100"/>
        </p:scale>
        <p:origin x="-51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1CAF7B-8E3A-4CE3-A76A-2FACAEC3F16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A5292C03-9D7C-40F6-82E3-FB32A1F41175}">
      <dgm:prSet phldrT="[텍스트]"/>
      <dgm:spPr>
        <a:noFill/>
        <a:ln>
          <a:noFill/>
        </a:ln>
      </dgm:spPr>
      <dgm:t>
        <a:bodyPr/>
        <a:lstStyle/>
        <a:p>
          <a:pPr latinLnBrk="1"/>
          <a:r>
            <a:rPr lang="en-US" altLang="ko-KR" smtClean="0"/>
            <a:t> </a:t>
          </a:r>
          <a:endParaRPr lang="ko-KR" altLang="en-US" dirty="0"/>
        </a:p>
      </dgm:t>
    </dgm:pt>
    <dgm:pt modelId="{C1125534-014F-4D99-951E-8E9A9713683E}" type="parTrans" cxnId="{A1D051A9-7284-4180-A306-0CC30A8536DA}">
      <dgm:prSet/>
      <dgm:spPr/>
      <dgm:t>
        <a:bodyPr/>
        <a:lstStyle/>
        <a:p>
          <a:pPr latinLnBrk="1"/>
          <a:endParaRPr lang="ko-KR" altLang="en-US"/>
        </a:p>
      </dgm:t>
    </dgm:pt>
    <dgm:pt modelId="{AF2D7488-B1C8-4051-9E01-6A9221B84C0C}" type="sibTrans" cxnId="{A1D051A9-7284-4180-A306-0CC30A8536DA}">
      <dgm:prSet/>
      <dgm:spPr/>
      <dgm:t>
        <a:bodyPr/>
        <a:lstStyle/>
        <a:p>
          <a:pPr latinLnBrk="1"/>
          <a:endParaRPr lang="ko-KR" altLang="en-US"/>
        </a:p>
      </dgm:t>
    </dgm:pt>
    <dgm:pt modelId="{7E95D656-90D0-4E66-92BD-520BEE3739B9}">
      <dgm:prSet phldrT="[텍스트]"/>
      <dgm:spPr>
        <a:noFill/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FB695ACA-0AF2-46A8-BC4E-85E1F081C009}" type="parTrans" cxnId="{32CB4B4A-B86D-46A7-82CC-ED0D91CAB252}">
      <dgm:prSet/>
      <dgm:spPr/>
      <dgm:t>
        <a:bodyPr/>
        <a:lstStyle/>
        <a:p>
          <a:pPr latinLnBrk="1"/>
          <a:endParaRPr lang="ko-KR" altLang="en-US"/>
        </a:p>
      </dgm:t>
    </dgm:pt>
    <dgm:pt modelId="{948031B4-A2C1-4E2D-B89C-3D083FF3B46F}" type="sibTrans" cxnId="{32CB4B4A-B86D-46A7-82CC-ED0D91CAB252}">
      <dgm:prSet/>
      <dgm:spPr/>
      <dgm:t>
        <a:bodyPr/>
        <a:lstStyle/>
        <a:p>
          <a:pPr latinLnBrk="1"/>
          <a:endParaRPr lang="ko-KR" altLang="en-US"/>
        </a:p>
      </dgm:t>
    </dgm:pt>
    <dgm:pt modelId="{4C333B30-70F2-41FA-A008-CEED69FEC05D}">
      <dgm:prSet phldrT="[텍스트]"/>
      <dgm:spPr>
        <a:noFill/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AEF21959-1C0A-4CC5-91B9-CE8322F196EB}" type="parTrans" cxnId="{10562D00-C2AB-4DB0-BC5B-061B718A8FA0}">
      <dgm:prSet/>
      <dgm:spPr/>
      <dgm:t>
        <a:bodyPr/>
        <a:lstStyle/>
        <a:p>
          <a:pPr latinLnBrk="1"/>
          <a:endParaRPr lang="ko-KR" altLang="en-US"/>
        </a:p>
      </dgm:t>
    </dgm:pt>
    <dgm:pt modelId="{E2684367-20FA-4CBF-A2BA-F9F8DAB007CA}" type="sibTrans" cxnId="{10562D00-C2AB-4DB0-BC5B-061B718A8FA0}">
      <dgm:prSet/>
      <dgm:spPr/>
      <dgm:t>
        <a:bodyPr/>
        <a:lstStyle/>
        <a:p>
          <a:pPr latinLnBrk="1"/>
          <a:endParaRPr lang="ko-KR" altLang="en-US"/>
        </a:p>
      </dgm:t>
    </dgm:pt>
    <dgm:pt modelId="{380481C5-7893-43E3-ACF3-7AE9A27D2DB3}" type="pres">
      <dgm:prSet presAssocID="{ED1CAF7B-8E3A-4CE3-A76A-2FACAEC3F16A}" presName="CompostProcess" presStyleCnt="0">
        <dgm:presLayoutVars>
          <dgm:dir/>
          <dgm:resizeHandles val="exact"/>
        </dgm:presLayoutVars>
      </dgm:prSet>
      <dgm:spPr/>
    </dgm:pt>
    <dgm:pt modelId="{646F9ADC-3F73-47DB-B322-D14EC9A20060}" type="pres">
      <dgm:prSet presAssocID="{ED1CAF7B-8E3A-4CE3-A76A-2FACAEC3F16A}" presName="arrow" presStyleLbl="bgShp" presStyleIdx="0" presStyleCnt="1" custScaleX="117647" custLinFactNeighborX="-800"/>
      <dgm:spPr>
        <a:solidFill>
          <a:srgbClr val="224C00"/>
        </a:solidFill>
      </dgm:spPr>
    </dgm:pt>
    <dgm:pt modelId="{27CA0386-9B99-4437-BF68-18F682BA1C43}" type="pres">
      <dgm:prSet presAssocID="{ED1CAF7B-8E3A-4CE3-A76A-2FACAEC3F16A}" presName="linearProcess" presStyleCnt="0"/>
      <dgm:spPr/>
    </dgm:pt>
    <dgm:pt modelId="{E0C83FE3-A130-4D51-A421-2D4574FD3D3E}" type="pres">
      <dgm:prSet presAssocID="{A5292C03-9D7C-40F6-82E3-FB32A1F41175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5D8EF1-39AD-416D-9308-8D4DE7CDAE54}" type="pres">
      <dgm:prSet presAssocID="{AF2D7488-B1C8-4051-9E01-6A9221B84C0C}" presName="sibTrans" presStyleCnt="0"/>
      <dgm:spPr/>
    </dgm:pt>
    <dgm:pt modelId="{EFEA0FAD-9298-4822-8740-94E29C736135}" type="pres">
      <dgm:prSet presAssocID="{4C333B30-70F2-41FA-A008-CEED69FEC05D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8C634D2-BC27-4C14-B686-1D5F290A2B54}" type="pres">
      <dgm:prSet presAssocID="{E2684367-20FA-4CBF-A2BA-F9F8DAB007CA}" presName="sibTrans" presStyleCnt="0"/>
      <dgm:spPr/>
    </dgm:pt>
    <dgm:pt modelId="{4701EA2D-8527-47B6-B33B-6FDE38A263EB}" type="pres">
      <dgm:prSet presAssocID="{7E95D656-90D0-4E66-92BD-520BEE3739B9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9D45DC4-3C7B-452E-825E-8C3A3D4EEF03}" type="presOf" srcId="{A5292C03-9D7C-40F6-82E3-FB32A1F41175}" destId="{E0C83FE3-A130-4D51-A421-2D4574FD3D3E}" srcOrd="0" destOrd="0" presId="urn:microsoft.com/office/officeart/2005/8/layout/hProcess9"/>
    <dgm:cxn modelId="{32CB4B4A-B86D-46A7-82CC-ED0D91CAB252}" srcId="{ED1CAF7B-8E3A-4CE3-A76A-2FACAEC3F16A}" destId="{7E95D656-90D0-4E66-92BD-520BEE3739B9}" srcOrd="2" destOrd="0" parTransId="{FB695ACA-0AF2-46A8-BC4E-85E1F081C009}" sibTransId="{948031B4-A2C1-4E2D-B89C-3D083FF3B46F}"/>
    <dgm:cxn modelId="{7B006120-5349-4CB8-9D97-A3BC407C5E51}" type="presOf" srcId="{4C333B30-70F2-41FA-A008-CEED69FEC05D}" destId="{EFEA0FAD-9298-4822-8740-94E29C736135}" srcOrd="0" destOrd="0" presId="urn:microsoft.com/office/officeart/2005/8/layout/hProcess9"/>
    <dgm:cxn modelId="{A1D051A9-7284-4180-A306-0CC30A8536DA}" srcId="{ED1CAF7B-8E3A-4CE3-A76A-2FACAEC3F16A}" destId="{A5292C03-9D7C-40F6-82E3-FB32A1F41175}" srcOrd="0" destOrd="0" parTransId="{C1125534-014F-4D99-951E-8E9A9713683E}" sibTransId="{AF2D7488-B1C8-4051-9E01-6A9221B84C0C}"/>
    <dgm:cxn modelId="{08F1AE75-B827-44C9-9E7F-DF4DDCB3B85F}" type="presOf" srcId="{7E95D656-90D0-4E66-92BD-520BEE3739B9}" destId="{4701EA2D-8527-47B6-B33B-6FDE38A263EB}" srcOrd="0" destOrd="0" presId="urn:microsoft.com/office/officeart/2005/8/layout/hProcess9"/>
    <dgm:cxn modelId="{10562D00-C2AB-4DB0-BC5B-061B718A8FA0}" srcId="{ED1CAF7B-8E3A-4CE3-A76A-2FACAEC3F16A}" destId="{4C333B30-70F2-41FA-A008-CEED69FEC05D}" srcOrd="1" destOrd="0" parTransId="{AEF21959-1C0A-4CC5-91B9-CE8322F196EB}" sibTransId="{E2684367-20FA-4CBF-A2BA-F9F8DAB007CA}"/>
    <dgm:cxn modelId="{B3CB2A49-372B-457D-AA2A-DF27058FFB49}" type="presOf" srcId="{ED1CAF7B-8E3A-4CE3-A76A-2FACAEC3F16A}" destId="{380481C5-7893-43E3-ACF3-7AE9A27D2DB3}" srcOrd="0" destOrd="0" presId="urn:microsoft.com/office/officeart/2005/8/layout/hProcess9"/>
    <dgm:cxn modelId="{643528C9-054A-492D-B6E5-6DF54A768541}" type="presParOf" srcId="{380481C5-7893-43E3-ACF3-7AE9A27D2DB3}" destId="{646F9ADC-3F73-47DB-B322-D14EC9A20060}" srcOrd="0" destOrd="0" presId="urn:microsoft.com/office/officeart/2005/8/layout/hProcess9"/>
    <dgm:cxn modelId="{F29D55C1-48D4-40DD-BB3E-067FADCDF8AC}" type="presParOf" srcId="{380481C5-7893-43E3-ACF3-7AE9A27D2DB3}" destId="{27CA0386-9B99-4437-BF68-18F682BA1C43}" srcOrd="1" destOrd="0" presId="urn:microsoft.com/office/officeart/2005/8/layout/hProcess9"/>
    <dgm:cxn modelId="{4351A907-F518-488F-B5D9-8447EB829F98}" type="presParOf" srcId="{27CA0386-9B99-4437-BF68-18F682BA1C43}" destId="{E0C83FE3-A130-4D51-A421-2D4574FD3D3E}" srcOrd="0" destOrd="0" presId="urn:microsoft.com/office/officeart/2005/8/layout/hProcess9"/>
    <dgm:cxn modelId="{A54D8664-E43B-4FDA-811C-7E82D025B78A}" type="presParOf" srcId="{27CA0386-9B99-4437-BF68-18F682BA1C43}" destId="{9B5D8EF1-39AD-416D-9308-8D4DE7CDAE54}" srcOrd="1" destOrd="0" presId="urn:microsoft.com/office/officeart/2005/8/layout/hProcess9"/>
    <dgm:cxn modelId="{6F796C12-4797-4F0D-BE6E-422C5B0C12A1}" type="presParOf" srcId="{27CA0386-9B99-4437-BF68-18F682BA1C43}" destId="{EFEA0FAD-9298-4822-8740-94E29C736135}" srcOrd="2" destOrd="0" presId="urn:microsoft.com/office/officeart/2005/8/layout/hProcess9"/>
    <dgm:cxn modelId="{1226AF21-79E0-4BCF-894B-1C59823E7AE1}" type="presParOf" srcId="{27CA0386-9B99-4437-BF68-18F682BA1C43}" destId="{D8C634D2-BC27-4C14-B686-1D5F290A2B54}" srcOrd="3" destOrd="0" presId="urn:microsoft.com/office/officeart/2005/8/layout/hProcess9"/>
    <dgm:cxn modelId="{FA83AB3D-5CA9-40FC-A597-45D8956B241B}" type="presParOf" srcId="{27CA0386-9B99-4437-BF68-18F682BA1C43}" destId="{4701EA2D-8527-47B6-B33B-6FDE38A263E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F9ADC-3F73-47DB-B322-D14EC9A20060}">
      <dsp:nvSpPr>
        <dsp:cNvPr id="0" name=""/>
        <dsp:cNvSpPr/>
      </dsp:nvSpPr>
      <dsp:spPr>
        <a:xfrm>
          <a:off x="0" y="0"/>
          <a:ext cx="7110005" cy="3616176"/>
        </a:xfrm>
        <a:prstGeom prst="rightArrow">
          <a:avLst/>
        </a:prstGeom>
        <a:solidFill>
          <a:srgbClr val="224C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C83FE3-A130-4D51-A421-2D4574FD3D3E}">
      <dsp:nvSpPr>
        <dsp:cNvPr id="0" name=""/>
        <dsp:cNvSpPr/>
      </dsp:nvSpPr>
      <dsp:spPr>
        <a:xfrm>
          <a:off x="0" y="1084852"/>
          <a:ext cx="2133002" cy="144647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600" kern="1200" smtClean="0"/>
            <a:t> </a:t>
          </a:r>
          <a:endParaRPr lang="ko-KR" altLang="en-US" sz="4600" kern="1200" dirty="0"/>
        </a:p>
      </dsp:txBody>
      <dsp:txXfrm>
        <a:off x="70611" y="1155463"/>
        <a:ext cx="1991780" cy="1305248"/>
      </dsp:txXfrm>
    </dsp:sp>
    <dsp:sp modelId="{EFEA0FAD-9298-4822-8740-94E29C736135}">
      <dsp:nvSpPr>
        <dsp:cNvPr id="0" name=""/>
        <dsp:cNvSpPr/>
      </dsp:nvSpPr>
      <dsp:spPr>
        <a:xfrm>
          <a:off x="2488503" y="1084852"/>
          <a:ext cx="2133002" cy="144647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600" kern="1200" dirty="0"/>
        </a:p>
      </dsp:txBody>
      <dsp:txXfrm>
        <a:off x="2559114" y="1155463"/>
        <a:ext cx="1991780" cy="1305248"/>
      </dsp:txXfrm>
    </dsp:sp>
    <dsp:sp modelId="{4701EA2D-8527-47B6-B33B-6FDE38A263EB}">
      <dsp:nvSpPr>
        <dsp:cNvPr id="0" name=""/>
        <dsp:cNvSpPr/>
      </dsp:nvSpPr>
      <dsp:spPr>
        <a:xfrm>
          <a:off x="4977006" y="1084852"/>
          <a:ext cx="2133002" cy="1446470"/>
        </a:xfrm>
        <a:prstGeom prst="round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600" kern="1200" dirty="0"/>
        </a:p>
      </dsp:txBody>
      <dsp:txXfrm>
        <a:off x="5047617" y="1155463"/>
        <a:ext cx="1991780" cy="1305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9A9B3-222D-45F7-B682-923ACA6FAB5C}" type="datetimeFigureOut">
              <a:rPr lang="ko-KR" altLang="en-US" smtClean="0"/>
              <a:t>2012-11-01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D9F9D-FB42-4BA1-90ED-192E855EB2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00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플로라케어맘의</a:t>
            </a:r>
            <a:r>
              <a:rPr lang="ko-KR" altLang="en-US" dirty="0" smtClean="0"/>
              <a:t> 발표자 주현희입니다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D9F9D-FB42-4BA1-90ED-192E855EB24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723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식물을</a:t>
            </a:r>
            <a:r>
              <a:rPr lang="ko-KR" altLang="en-US" baseline="0" dirty="0" smtClean="0"/>
              <a:t> 중점으로 판매하여 </a:t>
            </a:r>
            <a:r>
              <a:rPr lang="ko-KR" altLang="en-US" baseline="0" dirty="0" err="1" smtClean="0"/>
              <a:t>매니아층을</a:t>
            </a:r>
            <a:r>
              <a:rPr lang="ko-KR" altLang="en-US" baseline="0" dirty="0" smtClean="0"/>
              <a:t> 확보하려고만 하고 </a:t>
            </a:r>
            <a:r>
              <a:rPr lang="ko-KR" altLang="en-US" baseline="0" dirty="0" err="1" smtClean="0"/>
              <a:t>그부분에</a:t>
            </a:r>
            <a:r>
              <a:rPr lang="ko-KR" altLang="en-US" baseline="0" dirty="0" smtClean="0"/>
              <a:t> 대해서만 생각해 보았습니다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그러다 보니 좋은 아이디어가 떠오르지 않고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계속 제자리 걸음만 하게 되었습니다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</a:t>
            </a:r>
            <a:r>
              <a:rPr lang="ko-KR" altLang="en-US" baseline="0" dirty="0" err="1" smtClean="0"/>
              <a:t>멘토님과</a:t>
            </a:r>
            <a:r>
              <a:rPr lang="ko-KR" altLang="en-US" baseline="0" dirty="0" smtClean="0"/>
              <a:t> 만나 </a:t>
            </a:r>
            <a:r>
              <a:rPr lang="ko-KR" altLang="en-US" baseline="0" dirty="0" err="1" smtClean="0"/>
              <a:t>의논드리고</a:t>
            </a:r>
            <a:r>
              <a:rPr lang="ko-KR" altLang="en-US" baseline="0" dirty="0" smtClean="0"/>
              <a:t> 함께 회의하였는데 </a:t>
            </a:r>
            <a:r>
              <a:rPr lang="ko-KR" altLang="en-US" baseline="0" dirty="0" err="1" smtClean="0"/>
              <a:t>멘토님께서</a:t>
            </a:r>
            <a:r>
              <a:rPr lang="ko-KR" altLang="en-US" baseline="0" dirty="0" smtClean="0"/>
              <a:t> 에코포인트에 대해 말씀해주시며 기업을 위주로 하는 쇼핑몰을 만들어보는 것이 좋겠다고 말씀해주셨습니다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에코포인트를 잘 몰랐기에 </a:t>
            </a:r>
            <a:r>
              <a:rPr lang="ko-KR" altLang="en-US" baseline="0" dirty="0" err="1" smtClean="0"/>
              <a:t>그부분에</a:t>
            </a:r>
            <a:r>
              <a:rPr lang="ko-KR" altLang="en-US" baseline="0" dirty="0" smtClean="0"/>
              <a:t> 대해 좀더 공부하고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쇼핑몰에 접목시키려고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노력하였습니다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D9F9D-FB42-4BA1-90ED-192E855EB24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201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프로젝트를 진행함으로써 식물 쇼핑몰 구축 경험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쇼핑몰을 통한 회원관리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제품판매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 경험을 축적하게 되고 구매회원들의 식물 다이어리를 통해 </a:t>
            </a:r>
            <a:endParaRPr lang="en-US" altLang="ko-KR" dirty="0" smtClean="0"/>
          </a:p>
          <a:p>
            <a:r>
              <a:rPr lang="ko-KR" altLang="en-US" dirty="0" smtClean="0"/>
              <a:t>데이터베이스를 구축하여 </a:t>
            </a:r>
            <a:r>
              <a:rPr lang="en-US" altLang="ko-KR" dirty="0" smtClean="0"/>
              <a:t>Q&amp;A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또는 자주 찾는 질문을 등록하여 고객들에게 좀더 편리하게 정보를 얻을 수 있도록 할 수 있을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프로젝트를 진행함으로써 가장 기본적으로 </a:t>
            </a:r>
            <a:r>
              <a:rPr lang="ko-KR" altLang="en-US" baseline="0" dirty="0" err="1" smtClean="0"/>
              <a:t>모바일</a:t>
            </a:r>
            <a:r>
              <a:rPr lang="ko-KR" altLang="en-US" baseline="0" dirty="0" smtClean="0"/>
              <a:t> 웹으로의 구축이 응용가능하고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구매고객을 위주로 </a:t>
            </a:r>
            <a:r>
              <a:rPr lang="en-US" altLang="ko-KR" baseline="0" dirty="0" smtClean="0"/>
              <a:t>SNS</a:t>
            </a:r>
            <a:r>
              <a:rPr lang="ko-KR" altLang="en-US" baseline="0" dirty="0" smtClean="0"/>
              <a:t>를 구축하면 친밀도와 재 구매 의사를 높일 수 있을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구매 후 세세하게 신경 써주지 못하는 물주기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분갈이</a:t>
            </a:r>
            <a:r>
              <a:rPr lang="ko-KR" altLang="en-US" baseline="0" dirty="0" smtClean="0"/>
              <a:t> 등을 문자서비스로 보내주는 기능 등이 응용 가능한 분야입니다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D9F9D-FB42-4BA1-90ED-192E855EB24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241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프로젝트의 특이접목기술은 앞에서 말씀 드렸듯이 에코포인트와의 징검다리 역할을 하는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이로 인해 기업과의 연계가 가능하고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그부분에</a:t>
            </a:r>
            <a:r>
              <a:rPr lang="ko-KR" altLang="en-US" dirty="0" smtClean="0"/>
              <a:t> 있어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많은 회원을 유치할 수 있을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그러다 보면 점차 쇼핑몰이 성장하게 될 것이라 생각합니다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D9F9D-FB42-4BA1-90ED-192E855EB24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8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프로젝트는 가정에서 모두 식물 하나씩 기르고 있다는 가정아래에 그 식물을 어떻게 하면 더 효율적으로 이용할 수 있을지에 대해 고민한 끝에</a:t>
            </a:r>
            <a:endParaRPr lang="en-US" altLang="ko-KR" dirty="0" smtClean="0"/>
          </a:p>
          <a:p>
            <a:r>
              <a:rPr lang="ko-KR" altLang="en-US" dirty="0" smtClean="0"/>
              <a:t>나온 결과물입니다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저희 목차는 이렇습니다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D9F9D-FB42-4BA1-90ED-192E855EB24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843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D9F9D-FB42-4BA1-90ED-192E855EB24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557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프로젝트의 목적은 먼저 에코포인트적립</a:t>
            </a:r>
            <a:r>
              <a:rPr lang="en-US" altLang="ko-KR" dirty="0" smtClean="0"/>
              <a:t>,</a:t>
            </a:r>
            <a:r>
              <a:rPr lang="ko-KR" altLang="en-US" dirty="0" smtClean="0"/>
              <a:t>그리고 구매고객과 환경부와의 징검다리역할로 구매율에 따른 에코포인트를 회원들이 관리하기 힘든 부분이니까 저희가 대신 관리해주는 부분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부분이 저희 쇼핑몰의 강점이 될 수 있겠죠</a:t>
            </a:r>
            <a:r>
              <a:rPr lang="en-US" altLang="ko-KR" dirty="0" smtClean="0"/>
              <a:t>.!</a:t>
            </a:r>
          </a:p>
          <a:p>
            <a:r>
              <a:rPr lang="ko-KR" altLang="en-US" dirty="0" smtClean="0"/>
              <a:t>그리고 기본적으로 쇼핑몰 구축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데이터베이스 구축을 목적으로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회원들의</a:t>
            </a:r>
            <a:r>
              <a:rPr lang="ko-KR" altLang="en-US" baseline="0" dirty="0" smtClean="0"/>
              <a:t> 식물성장 다이어리로 인해 재배의욕을 상승시키는 효과도 볼 수 있을 것입니다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그리고 가장 중요한 목적은 결국 수익창출이 되겠죠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D9F9D-FB42-4BA1-90ED-192E855EB24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04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프로젝트 개발은 윈도우</a:t>
            </a:r>
            <a:r>
              <a:rPr lang="en-US" altLang="ko-KR" dirty="0" smtClean="0"/>
              <a:t>7</a:t>
            </a:r>
            <a:r>
              <a:rPr lang="ko-KR" altLang="en-US" baseline="0" dirty="0" smtClean="0"/>
              <a:t> 환경에서 </a:t>
            </a:r>
            <a:r>
              <a:rPr lang="ko-KR" altLang="en-US" baseline="0" dirty="0" err="1" smtClean="0"/>
              <a:t>이클립스를</a:t>
            </a:r>
            <a:r>
              <a:rPr lang="ko-KR" altLang="en-US" baseline="0" dirty="0" smtClean="0"/>
              <a:t> 사용하여 </a:t>
            </a:r>
            <a:r>
              <a:rPr lang="en-US" altLang="ko-KR" baseline="0" dirty="0" err="1" smtClean="0"/>
              <a:t>jsp</a:t>
            </a:r>
            <a:r>
              <a:rPr lang="ko-KR" altLang="en-US" baseline="0" dirty="0" smtClean="0"/>
              <a:t>언어를 사용하다 </a:t>
            </a:r>
            <a:r>
              <a:rPr lang="ko-KR" altLang="en-US" baseline="0" dirty="0" err="1" smtClean="0"/>
              <a:t>여러문제에</a:t>
            </a:r>
            <a:r>
              <a:rPr lang="ko-KR" altLang="en-US" baseline="0" dirty="0" smtClean="0"/>
              <a:t> 부딪쳐 </a:t>
            </a:r>
            <a:r>
              <a:rPr lang="en-US" altLang="ko-KR" baseline="0" dirty="0" err="1" smtClean="0"/>
              <a:t>php</a:t>
            </a:r>
            <a:r>
              <a:rPr lang="ko-KR" altLang="en-US" baseline="0" dirty="0" smtClean="0"/>
              <a:t>언어로 변경하였습니다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D9F9D-FB42-4BA1-90ED-192E855EB24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491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시스템 구성도는 일반 쇼핑몰과 구조가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여기서 </a:t>
            </a:r>
            <a:r>
              <a:rPr lang="ko-KR" altLang="en-US" dirty="0" err="1" smtClean="0"/>
              <a:t>다른점은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구매가격에따른</a:t>
            </a:r>
            <a:r>
              <a:rPr lang="ko-KR" altLang="en-US" dirty="0" smtClean="0"/>
              <a:t> 에코포인트 적립금과 기업일 경우 </a:t>
            </a:r>
            <a:r>
              <a:rPr lang="ko-KR" altLang="en-US" dirty="0" err="1" smtClean="0"/>
              <a:t>구매후</a:t>
            </a:r>
            <a:r>
              <a:rPr lang="ko-KR" altLang="en-US" dirty="0" smtClean="0"/>
              <a:t> 방문관리로 </a:t>
            </a:r>
            <a:endParaRPr lang="en-US" altLang="ko-KR" dirty="0" smtClean="0"/>
          </a:p>
          <a:p>
            <a:r>
              <a:rPr lang="ko-KR" altLang="en-US" dirty="0" smtClean="0"/>
              <a:t>식물의 상태를 확인</a:t>
            </a:r>
            <a:r>
              <a:rPr lang="ko-KR" altLang="en-US" baseline="0" dirty="0" smtClean="0"/>
              <a:t> 후 감소되는 </a:t>
            </a:r>
            <a:r>
              <a:rPr lang="ko-KR" altLang="en-US" baseline="0" dirty="0" err="1" smtClean="0"/>
              <a:t>탄소량을</a:t>
            </a:r>
            <a:r>
              <a:rPr lang="ko-KR" altLang="en-US" baseline="0" dirty="0" smtClean="0"/>
              <a:t> 측정하여 에코포인트를 지급해준다는 점이 있겠습니다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D9F9D-FB42-4BA1-90ED-192E855EB24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55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결과물입니다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D9F9D-FB42-4BA1-90ED-192E855EB24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371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저희결과물입니다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D9F9D-FB42-4BA1-90ED-192E855EB24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639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월 아이디어 구상을 시작하여 </a:t>
            </a:r>
            <a:r>
              <a:rPr lang="en-US" altLang="ko-KR" dirty="0" smtClean="0"/>
              <a:t>6</a:t>
            </a:r>
            <a:r>
              <a:rPr lang="ko-KR" altLang="en-US" dirty="0" smtClean="0"/>
              <a:t>월부터 쇼핑몰 틀 구축에 들어갔습니다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틀 구축을 하면서 에코포인트 적립을 시도하였습니다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그러면서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언어에서 </a:t>
            </a:r>
            <a:r>
              <a:rPr lang="en-US" altLang="ko-KR" dirty="0" err="1" smtClean="0"/>
              <a:t>php</a:t>
            </a:r>
            <a:r>
              <a:rPr lang="ko-KR" altLang="en-US" dirty="0" smtClean="0"/>
              <a:t>언어로 변경하여 다시 </a:t>
            </a:r>
            <a:r>
              <a:rPr lang="en-US" altLang="ko-KR" dirty="0" smtClean="0"/>
              <a:t>7</a:t>
            </a:r>
            <a:r>
              <a:rPr lang="ko-KR" altLang="en-US" dirty="0" smtClean="0"/>
              <a:t>월부터 쇼핑몰 구축을 시작하였고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중간점검을 통해 </a:t>
            </a:r>
            <a:r>
              <a:rPr lang="ko-KR" altLang="en-US" dirty="0" err="1" smtClean="0"/>
              <a:t>멘토님과</a:t>
            </a:r>
            <a:r>
              <a:rPr lang="ko-KR" altLang="en-US" dirty="0" smtClean="0"/>
              <a:t> 프로젝트의 방향을 확실히 잡고</a:t>
            </a:r>
            <a:endParaRPr lang="en-US" altLang="ko-KR" dirty="0" smtClean="0"/>
          </a:p>
          <a:p>
            <a:r>
              <a:rPr lang="ko-KR" altLang="en-US" dirty="0" smtClean="0"/>
              <a:t>쇼핑몰을</a:t>
            </a:r>
            <a:r>
              <a:rPr lang="ko-KR" altLang="en-US" baseline="0" dirty="0" smtClean="0"/>
              <a:t> 완성하게 되었습니다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D9F9D-FB42-4BA1-90ED-192E855EB24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03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2A3E-A611-4183-B8F8-57DCE01D3845}" type="datetimeFigureOut">
              <a:rPr lang="ko-KR" altLang="en-US" smtClean="0"/>
              <a:pPr/>
              <a:t>2012-11-01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A5C5-0CEA-440B-A74E-06A47B2524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11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2A3E-A611-4183-B8F8-57DCE01D3845}" type="datetimeFigureOut">
              <a:rPr lang="ko-KR" altLang="en-US" smtClean="0"/>
              <a:pPr/>
              <a:t>2012-11-01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A5C5-0CEA-440B-A74E-06A47B2524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88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2A3E-A611-4183-B8F8-57DCE01D3845}" type="datetimeFigureOut">
              <a:rPr lang="ko-KR" altLang="en-US" smtClean="0"/>
              <a:pPr/>
              <a:t>2012-11-01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A5C5-0CEA-440B-A74E-06A47B2524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763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2A3E-A611-4183-B8F8-57DCE01D3845}" type="datetimeFigureOut">
              <a:rPr lang="ko-KR" altLang="en-US" smtClean="0"/>
              <a:pPr/>
              <a:t>2012-11-01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A5C5-0CEA-440B-A74E-06A47B2524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48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2A3E-A611-4183-B8F8-57DCE01D3845}" type="datetimeFigureOut">
              <a:rPr lang="ko-KR" altLang="en-US" smtClean="0"/>
              <a:pPr/>
              <a:t>2012-11-01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A5C5-0CEA-440B-A74E-06A47B2524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35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2A3E-A611-4183-B8F8-57DCE01D3845}" type="datetimeFigureOut">
              <a:rPr lang="ko-KR" altLang="en-US" smtClean="0"/>
              <a:pPr/>
              <a:t>2012-11-01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A5C5-0CEA-440B-A74E-06A47B2524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30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2A3E-A611-4183-B8F8-57DCE01D3845}" type="datetimeFigureOut">
              <a:rPr lang="ko-KR" altLang="en-US" smtClean="0"/>
              <a:pPr/>
              <a:t>2012-11-01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A5C5-0CEA-440B-A74E-06A47B2524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40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2A3E-A611-4183-B8F8-57DCE01D3845}" type="datetimeFigureOut">
              <a:rPr lang="ko-KR" altLang="en-US" smtClean="0"/>
              <a:pPr/>
              <a:t>2012-11-01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A5C5-0CEA-440B-A74E-06A47B2524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11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2A3E-A611-4183-B8F8-57DCE01D3845}" type="datetimeFigureOut">
              <a:rPr lang="ko-KR" altLang="en-US" smtClean="0"/>
              <a:pPr/>
              <a:t>2012-11-01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A5C5-0CEA-440B-A74E-06A47B2524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226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2A3E-A611-4183-B8F8-57DCE01D3845}" type="datetimeFigureOut">
              <a:rPr lang="ko-KR" altLang="en-US" smtClean="0"/>
              <a:pPr/>
              <a:t>2012-11-01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A5C5-0CEA-440B-A74E-06A47B2524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261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2A3E-A611-4183-B8F8-57DCE01D3845}" type="datetimeFigureOut">
              <a:rPr lang="ko-KR" altLang="en-US" smtClean="0"/>
              <a:pPr/>
              <a:t>2012-11-01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2A5C5-0CEA-440B-A74E-06A47B2524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331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D2A3E-A611-4183-B8F8-57DCE01D3845}" type="datetimeFigureOut">
              <a:rPr lang="ko-KR" altLang="en-US" smtClean="0"/>
              <a:pPr/>
              <a:t>2012-11-01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A5C5-0CEA-440B-A74E-06A47B2524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8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microsoft.com/office/2007/relationships/hdphoto" Target="../media/hdphoto2.wdp"/><Relationship Id="rId5" Type="http://schemas.openxmlformats.org/officeDocument/2006/relationships/diagramLayout" Target="../diagrams/layout1.xml"/><Relationship Id="rId10" Type="http://schemas.openxmlformats.org/officeDocument/2006/relationships/image" Target="../media/image16.png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03480" y="1149252"/>
            <a:ext cx="3740728" cy="4523560"/>
            <a:chOff x="5295768" y="1149252"/>
            <a:chExt cx="3740728" cy="452356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7" r="3494"/>
            <a:stretch/>
          </p:blipFill>
          <p:spPr>
            <a:xfrm>
              <a:off x="5295768" y="1149252"/>
              <a:ext cx="3740728" cy="452356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6471548" y="2105561"/>
              <a:ext cx="155683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-윤고딕330" pitchFamily="18" charset="-127"/>
                  <a:ea typeface="-윤고딕360" pitchFamily="18" charset="-127"/>
                </a:rPr>
                <a:t>F</a:t>
              </a:r>
              <a:endPara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59569" y="4293096"/>
              <a:ext cx="19848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Flora House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10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4"/>
          <a:stretch/>
        </p:blipFill>
        <p:spPr>
          <a:xfrm>
            <a:off x="0" y="0"/>
            <a:ext cx="9180512" cy="6858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0" y="548680"/>
            <a:ext cx="198022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0795" y="260648"/>
            <a:ext cx="272702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02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프로젝트 기획방법 및 절차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5139" y="6550990"/>
            <a:ext cx="8471317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69" y="5733256"/>
            <a:ext cx="900080" cy="90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9355" y="980728"/>
            <a:ext cx="2162405" cy="720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기획방법 및 수행 절차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48966" y="6381328"/>
            <a:ext cx="864351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683568" y="1988840"/>
            <a:ext cx="7025127" cy="4300155"/>
            <a:chOff x="683568" y="1988840"/>
            <a:chExt cx="7025127" cy="4300155"/>
          </a:xfrm>
        </p:grpSpPr>
        <p:sp>
          <p:nvSpPr>
            <p:cNvPr id="13" name="직사각형 12"/>
            <p:cNvSpPr/>
            <p:nvPr/>
          </p:nvSpPr>
          <p:spPr>
            <a:xfrm>
              <a:off x="683568" y="1988840"/>
              <a:ext cx="1368152" cy="5760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아이디어 구상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(2012.05)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3568" y="2722376"/>
              <a:ext cx="1368152" cy="490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쇼핑몰 구축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(2012.06)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83568" y="3356992"/>
              <a:ext cx="1368152" cy="6480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에코포인트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제도 접목 시도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(2012.06)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83568" y="4987399"/>
              <a:ext cx="1368152" cy="6738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중간점검 및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현장 방문 실습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(2012.09)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83568" y="4177531"/>
              <a:ext cx="1368152" cy="6196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JSP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언어 에서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PHP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언어로 변경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(2012.07)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9760" y="5837202"/>
              <a:ext cx="1351960" cy="400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최종점검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(2012.11)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갈매기형 수장 18"/>
            <p:cNvSpPr/>
            <p:nvPr/>
          </p:nvSpPr>
          <p:spPr>
            <a:xfrm>
              <a:off x="2195736" y="1988840"/>
              <a:ext cx="216024" cy="576064"/>
            </a:xfrm>
            <a:prstGeom prst="chevr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20443" y="2113111"/>
              <a:ext cx="21675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아이디어 구상 및 구체화</a:t>
              </a:r>
              <a:endParaRPr lang="ko-KR" altLang="en-US" sz="1400" dirty="0"/>
            </a:p>
          </p:txBody>
        </p:sp>
        <p:sp>
          <p:nvSpPr>
            <p:cNvPr id="21" name="갈매기형 수장 20"/>
            <p:cNvSpPr/>
            <p:nvPr/>
          </p:nvSpPr>
          <p:spPr>
            <a:xfrm>
              <a:off x="2195736" y="2689516"/>
              <a:ext cx="216024" cy="576064"/>
            </a:xfrm>
            <a:prstGeom prst="chevr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20443" y="2708920"/>
              <a:ext cx="18710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쇼핑몰 구축 시작</a:t>
              </a:r>
              <a:r>
                <a:rPr lang="en-US" altLang="ko-KR" sz="1400" dirty="0" smtClean="0"/>
                <a:t>. </a:t>
              </a:r>
            </a:p>
            <a:p>
              <a:r>
                <a:rPr lang="ko-KR" altLang="en-US" sz="1400" dirty="0" smtClean="0"/>
                <a:t>구축언어 </a:t>
              </a:r>
              <a:r>
                <a:rPr lang="en-US" altLang="ko-KR" sz="1400" dirty="0" smtClean="0"/>
                <a:t>JSP</a:t>
              </a:r>
              <a:r>
                <a:rPr lang="ko-KR" altLang="en-US" sz="1400" dirty="0" smtClean="0"/>
                <a:t>로 설정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23" name="갈매기형 수장 22"/>
            <p:cNvSpPr/>
            <p:nvPr/>
          </p:nvSpPr>
          <p:spPr>
            <a:xfrm>
              <a:off x="2195736" y="3401088"/>
              <a:ext cx="216024" cy="576064"/>
            </a:xfrm>
            <a:prstGeom prst="chevr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620443" y="3525359"/>
              <a:ext cx="2050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제도 선택 및 접목 시도</a:t>
              </a:r>
              <a:endParaRPr lang="ko-KR" altLang="en-US" sz="1400" dirty="0"/>
            </a:p>
          </p:txBody>
        </p:sp>
        <p:sp>
          <p:nvSpPr>
            <p:cNvPr id="25" name="갈매기형 수장 24"/>
            <p:cNvSpPr/>
            <p:nvPr/>
          </p:nvSpPr>
          <p:spPr>
            <a:xfrm>
              <a:off x="2195736" y="4149991"/>
              <a:ext cx="216024" cy="576064"/>
            </a:xfrm>
            <a:prstGeom prst="chevr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20443" y="4274262"/>
              <a:ext cx="25875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구축언어 </a:t>
              </a:r>
              <a:r>
                <a:rPr lang="en-US" altLang="ko-KR" sz="1400" dirty="0" smtClean="0"/>
                <a:t>JSP</a:t>
              </a:r>
              <a:r>
                <a:rPr lang="ko-KR" altLang="en-US" sz="1400" dirty="0" smtClean="0"/>
                <a:t>에서 </a:t>
              </a:r>
              <a:r>
                <a:rPr lang="en-US" altLang="ko-KR" sz="1400" dirty="0" smtClean="0"/>
                <a:t>PHP</a:t>
              </a:r>
              <a:r>
                <a:rPr lang="ko-KR" altLang="en-US" sz="1400" dirty="0" smtClean="0"/>
                <a:t>로 변경</a:t>
              </a:r>
              <a:endParaRPr lang="ko-KR" altLang="en-US" sz="1400" dirty="0"/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2195736" y="4984862"/>
              <a:ext cx="216024" cy="576064"/>
            </a:xfrm>
            <a:prstGeom prst="chevr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20443" y="5013176"/>
              <a:ext cx="50882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현장을 방문하여 </a:t>
              </a:r>
              <a:r>
                <a:rPr lang="ko-KR" altLang="en-US" sz="1400" dirty="0" err="1" smtClean="0"/>
                <a:t>멘토님과의</a:t>
              </a:r>
              <a:r>
                <a:rPr lang="ko-KR" altLang="en-US" sz="1400" dirty="0" smtClean="0"/>
                <a:t> 면담을 통해 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아이디어를 기업화로 확고히 정하고</a:t>
              </a:r>
              <a:r>
                <a:rPr lang="en-US" altLang="ko-KR" sz="1400" dirty="0" smtClean="0"/>
                <a:t>, </a:t>
              </a:r>
              <a:r>
                <a:rPr lang="ko-KR" altLang="en-US" sz="1400" dirty="0" smtClean="0"/>
                <a:t>프로젝트 진행상황 파악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2195736" y="5712931"/>
              <a:ext cx="216024" cy="576064"/>
            </a:xfrm>
            <a:prstGeom prst="chevr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20443" y="5837202"/>
              <a:ext cx="1723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프로젝트 최종점검</a:t>
              </a:r>
              <a:r>
                <a:rPr lang="en-US" altLang="ko-KR" sz="1400" dirty="0" smtClean="0"/>
                <a:t>.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6663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703480" y="1149252"/>
            <a:ext cx="3740728" cy="4523560"/>
            <a:chOff x="5295768" y="1149252"/>
            <a:chExt cx="3740728" cy="452356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7" r="3494"/>
            <a:stretch/>
          </p:blipFill>
          <p:spPr>
            <a:xfrm>
              <a:off x="5295768" y="1149252"/>
              <a:ext cx="3740728" cy="452356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6467865" y="2192989"/>
              <a:ext cx="138050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-윤고딕360" pitchFamily="18" charset="-127"/>
                  <a:ea typeface="-윤고딕360" pitchFamily="18" charset="-127"/>
                </a:rPr>
                <a:t>3</a:t>
              </a:r>
              <a:endPara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28091" y="3028691"/>
              <a:ext cx="19893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itchFamily="18" charset="-127"/>
                  <a:ea typeface="-윤고딕360" pitchFamily="18" charset="-127"/>
                </a:rPr>
                <a:t>PART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17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4"/>
          <a:stretch/>
        </p:blipFill>
        <p:spPr>
          <a:xfrm>
            <a:off x="0" y="0"/>
            <a:ext cx="9180512" cy="6858000"/>
          </a:xfrm>
          <a:prstGeom prst="rect">
            <a:avLst/>
          </a:prstGeom>
        </p:spPr>
      </p:pic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2240099804"/>
              </p:ext>
            </p:extLst>
          </p:nvPr>
        </p:nvGraphicFramePr>
        <p:xfrm>
          <a:off x="1259632" y="1844824"/>
          <a:ext cx="7110009" cy="3616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0" y="548680"/>
            <a:ext cx="198022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8027" y="260648"/>
            <a:ext cx="252184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03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추진 문제점 및 해결방안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5139" y="6550990"/>
            <a:ext cx="8471317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69" y="5733256"/>
            <a:ext cx="900080" cy="90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42457" y="1340768"/>
            <a:ext cx="2301351" cy="648072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추진 문제점 및 해결방안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12" name="Picture 2" descr="C:\Users\juhh\Pictures\캡처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950" y="2487624"/>
            <a:ext cx="1364586" cy="223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067" y="2683984"/>
            <a:ext cx="2328377" cy="1888507"/>
          </a:xfrm>
          <a:prstGeom prst="rect">
            <a:avLst/>
          </a:prstGeom>
        </p:spPr>
      </p:pic>
      <p:pic>
        <p:nvPicPr>
          <p:cNvPr id="13" name="Picture 4" descr="C:\Users\juhh\Pictures\캡처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189197"/>
            <a:ext cx="2449715" cy="83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81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703480" y="1149252"/>
            <a:ext cx="3740728" cy="4523560"/>
            <a:chOff x="5295768" y="1149252"/>
            <a:chExt cx="3740728" cy="452356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7" r="3494"/>
            <a:stretch/>
          </p:blipFill>
          <p:spPr>
            <a:xfrm>
              <a:off x="5295768" y="1149252"/>
              <a:ext cx="3740728" cy="452356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6467865" y="2192989"/>
              <a:ext cx="138050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-윤고딕360" pitchFamily="18" charset="-127"/>
                  <a:ea typeface="-윤고딕360" pitchFamily="18" charset="-127"/>
                </a:rPr>
                <a:t>4</a:t>
              </a:r>
              <a:endPara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28091" y="3028691"/>
              <a:ext cx="19893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itchFamily="18" charset="-127"/>
                  <a:ea typeface="-윤고딕360" pitchFamily="18" charset="-127"/>
                </a:rPr>
                <a:t>PART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26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4"/>
          <a:stretch/>
        </p:blipFill>
        <p:spPr>
          <a:xfrm>
            <a:off x="0" y="0"/>
            <a:ext cx="9180512" cy="6858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3" name="직선 연결선 2"/>
          <p:cNvCxnSpPr/>
          <p:nvPr/>
        </p:nvCxnSpPr>
        <p:spPr>
          <a:xfrm>
            <a:off x="0" y="548680"/>
            <a:ext cx="198022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8027" y="260648"/>
            <a:ext cx="27013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04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기대효과 및 응용 가능분야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5139" y="6550990"/>
            <a:ext cx="8471317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69" y="5733256"/>
            <a:ext cx="900080" cy="90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7135" y="1844824"/>
            <a:ext cx="8319321" cy="446005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200000"/>
              </a:lnSpc>
            </a:pPr>
            <a:endParaRPr lang="en-US" altLang="ko-KR" sz="1600" dirty="0" smtClean="0"/>
          </a:p>
          <a:p>
            <a:pPr algn="just">
              <a:lnSpc>
                <a:spcPct val="20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기대효과</a:t>
            </a:r>
            <a:r>
              <a:rPr lang="en-US" altLang="ko-KR" sz="1600" dirty="0" smtClean="0"/>
              <a:t>-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 smtClean="0"/>
              <a:t>특용 물품 쇼핑몰 구축 경험을 축적</a:t>
            </a:r>
            <a:endParaRPr lang="en-US" altLang="ko-KR" sz="1600" dirty="0" smtClean="0"/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 smtClean="0"/>
              <a:t>회원 관리를 통한 맞춤형 제품 판매 및 관리 경험을 축적</a:t>
            </a:r>
            <a:endParaRPr lang="en-US" altLang="ko-KR" sz="1600" dirty="0" smtClean="0"/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dirty="0" smtClean="0"/>
              <a:t>회원들의 식물 성장 다이어리 작성을 식물 성장 특이 정보를 수집</a:t>
            </a:r>
            <a:endParaRPr lang="en-US" altLang="ko-KR" sz="1600" dirty="0" smtClean="0"/>
          </a:p>
          <a:p>
            <a:pPr algn="just">
              <a:lnSpc>
                <a:spcPct val="200000"/>
              </a:lnSpc>
            </a:pPr>
            <a:r>
              <a:rPr lang="en-US" altLang="ko-KR" sz="1600" dirty="0" smtClean="0"/>
              <a:t>-</a:t>
            </a:r>
            <a:r>
              <a:rPr lang="ko-KR" altLang="en-US" sz="1600" dirty="0" smtClean="0"/>
              <a:t>응용 가능 분야</a:t>
            </a:r>
            <a:r>
              <a:rPr lang="en-US" altLang="ko-KR" sz="1600" dirty="0" smtClean="0"/>
              <a:t>-</a:t>
            </a:r>
            <a:endParaRPr lang="en-US" altLang="ko-KR" sz="1600" dirty="0"/>
          </a:p>
          <a:p>
            <a:pPr marL="342900" indent="-34290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en-US" altLang="ko-KR" sz="1600" dirty="0" err="1" smtClean="0"/>
              <a:t>Moblie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웹 구축 가능</a:t>
            </a:r>
            <a:endParaRPr lang="en-US" altLang="ko-KR" sz="1600" dirty="0" smtClean="0"/>
          </a:p>
          <a:p>
            <a:pPr marL="342900" indent="-34290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구매 회원들을 위주로 </a:t>
            </a:r>
            <a:r>
              <a:rPr lang="en-US" altLang="ko-KR" sz="1600" dirty="0" smtClean="0"/>
              <a:t>SNS</a:t>
            </a:r>
            <a:r>
              <a:rPr lang="ko-KR" altLang="en-US" sz="1600" dirty="0" smtClean="0"/>
              <a:t> 구축 가능</a:t>
            </a:r>
            <a:endParaRPr lang="en-US" altLang="ko-KR" sz="1600" dirty="0" smtClean="0"/>
          </a:p>
          <a:p>
            <a:pPr marL="342900" indent="-342900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구매 회원들의 사후 관리 문자 기능 가능</a:t>
            </a:r>
            <a:endParaRPr lang="en-US" altLang="ko-KR" sz="16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42457" y="1268760"/>
            <a:ext cx="2301351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기대효과 및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응용 가능 분야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36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703480" y="1149252"/>
            <a:ext cx="3740728" cy="4523560"/>
            <a:chOff x="5295768" y="1149252"/>
            <a:chExt cx="3740728" cy="452356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7" r="3494"/>
            <a:stretch/>
          </p:blipFill>
          <p:spPr>
            <a:xfrm>
              <a:off x="5295768" y="1149252"/>
              <a:ext cx="3740728" cy="452356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6467865" y="2192989"/>
              <a:ext cx="1452642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-윤고딕330" pitchFamily="18" charset="-127"/>
                  <a:ea typeface="-윤고딕360" pitchFamily="18" charset="-127"/>
                </a:rPr>
                <a:t>5</a:t>
              </a:r>
              <a:endPara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28091" y="3028691"/>
              <a:ext cx="19893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itchFamily="18" charset="-127"/>
                  <a:ea typeface="-윤고딕360" pitchFamily="18" charset="-127"/>
                </a:rPr>
                <a:t>PART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9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4"/>
          <a:stretch/>
        </p:blipFill>
        <p:spPr>
          <a:xfrm>
            <a:off x="0" y="0"/>
            <a:ext cx="9180512" cy="6858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0" y="548680"/>
            <a:ext cx="198022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8027" y="260648"/>
            <a:ext cx="907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05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기타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5139" y="6550990"/>
            <a:ext cx="8471317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69" y="5733256"/>
            <a:ext cx="900080" cy="90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23528" y="1052736"/>
            <a:ext cx="2301351" cy="43204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접목 기술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pic>
        <p:nvPicPr>
          <p:cNvPr id="11" name="Picture 3" descr="C:\Users\juhh\Pictures\캡처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633" y="3568426"/>
            <a:ext cx="2782816" cy="238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juhh\Pictures\캡처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67" y="2174943"/>
            <a:ext cx="1985571" cy="67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juhh\Pictures\%B1%B0~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49" y="2807516"/>
            <a:ext cx="1596731" cy="119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42" y="1772815"/>
            <a:ext cx="3240360" cy="4316035"/>
          </a:xfrm>
          <a:prstGeom prst="rect">
            <a:avLst/>
          </a:prstGeom>
        </p:spPr>
      </p:pic>
      <p:sp>
        <p:nvSpPr>
          <p:cNvPr id="15" name="십자형 14"/>
          <p:cNvSpPr/>
          <p:nvPr/>
        </p:nvSpPr>
        <p:spPr>
          <a:xfrm>
            <a:off x="4116449" y="3068960"/>
            <a:ext cx="815591" cy="720080"/>
          </a:xfrm>
          <a:prstGeom prst="plus">
            <a:avLst>
              <a:gd name="adj" fmla="val 4385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06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03480" y="1149252"/>
            <a:ext cx="3740728" cy="4523560"/>
            <a:chOff x="5295768" y="1149252"/>
            <a:chExt cx="3740728" cy="452356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7" r="3494"/>
            <a:stretch/>
          </p:blipFill>
          <p:spPr>
            <a:xfrm>
              <a:off x="5295768" y="1149252"/>
              <a:ext cx="3740728" cy="452356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6268049" y="2105561"/>
              <a:ext cx="1750800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-윤고딕360" pitchFamily="18" charset="-127"/>
                  <a:ea typeface="-윤고딕360" pitchFamily="18" charset="-127"/>
                </a:rPr>
                <a:t>Q</a:t>
              </a:r>
              <a:endPara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53759" y="3198167"/>
              <a:ext cx="8210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Q&amp;A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43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703480" y="1149252"/>
            <a:ext cx="3740728" cy="4523560"/>
            <a:chOff x="5295768" y="1149252"/>
            <a:chExt cx="3740728" cy="452356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7" r="3494"/>
            <a:stretch/>
          </p:blipFill>
          <p:spPr>
            <a:xfrm>
              <a:off x="5295768" y="1149252"/>
              <a:ext cx="3740728" cy="452356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14" name="TextBox 13"/>
            <p:cNvSpPr txBox="1"/>
            <p:nvPr/>
          </p:nvSpPr>
          <p:spPr>
            <a:xfrm>
              <a:off x="6370641" y="2105561"/>
              <a:ext cx="1587294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-윤고딕360" pitchFamily="18" charset="-127"/>
                  <a:ea typeface="-윤고딕360" pitchFamily="18" charset="-127"/>
                </a:rPr>
                <a:t>T</a:t>
              </a:r>
              <a:endPara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36498" y="3198168"/>
              <a:ext cx="16555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Thank you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12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4"/>
          <a:stretch/>
        </p:blipFill>
        <p:spPr>
          <a:xfrm>
            <a:off x="0" y="0"/>
            <a:ext cx="9180512" cy="685800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5177955" y="1604292"/>
            <a:ext cx="396044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17030" y="716446"/>
            <a:ext cx="1614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I</a:t>
            </a:r>
            <a:r>
              <a:rPr lang="en-US" altLang="ko-KR" sz="3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rPr>
              <a:t>NDEX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7452320" y="2505140"/>
            <a:ext cx="169168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239209" y="2204864"/>
            <a:ext cx="1797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01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프로젝트 개요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452320" y="3041115"/>
            <a:ext cx="169168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47437" y="2780928"/>
            <a:ext cx="2961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02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프로젝트 기획방법 및 절차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7452320" y="3577090"/>
            <a:ext cx="169168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24629" y="3306470"/>
            <a:ext cx="2755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03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추진 문제점 및 해결방안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7452320" y="4113066"/>
            <a:ext cx="169168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28184" y="3810526"/>
            <a:ext cx="2961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04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기대효과 및 응용 가능분야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7452320" y="4593372"/>
            <a:ext cx="169168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28875" y="4293096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05 </a:t>
            </a:r>
            <a:r>
              <a:rPr lang="ko-KR" altLang="en-US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기타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04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703480" y="1149252"/>
            <a:ext cx="3740728" cy="4523560"/>
            <a:chOff x="5295768" y="1149252"/>
            <a:chExt cx="3740728" cy="452356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7" r="3494"/>
            <a:stretch/>
          </p:blipFill>
          <p:spPr>
            <a:xfrm>
              <a:off x="5295768" y="1149252"/>
              <a:ext cx="3740728" cy="452356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6467865" y="2192989"/>
              <a:ext cx="138050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-윤고딕360" pitchFamily="18" charset="-127"/>
                  <a:ea typeface="-윤고딕360" pitchFamily="18" charset="-127"/>
                </a:rPr>
                <a:t>1</a:t>
              </a:r>
              <a:endPara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28091" y="3028691"/>
              <a:ext cx="19893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itchFamily="18" charset="-127"/>
                  <a:ea typeface="-윤고딕360" pitchFamily="18" charset="-127"/>
                </a:rPr>
                <a:t>PART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61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4"/>
          <a:stretch/>
        </p:blipFill>
        <p:spPr>
          <a:xfrm>
            <a:off x="0" y="0"/>
            <a:ext cx="9180512" cy="6858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0" y="548680"/>
            <a:ext cx="198022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8027" y="260648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01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프로젝트 개요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5139" y="6550990"/>
            <a:ext cx="8471317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69" y="5733256"/>
            <a:ext cx="900080" cy="90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57135" y="1844824"/>
            <a:ext cx="8319321" cy="462932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lnSpc>
                <a:spcPct val="250000"/>
              </a:lnSpc>
              <a:buFont typeface="+mj-lt"/>
              <a:buAutoNum type="arabicPeriod"/>
            </a:pPr>
            <a:endParaRPr lang="en-US" altLang="ko-KR" sz="20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42457" y="1556792"/>
            <a:ext cx="1365247" cy="432048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목적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12" name="Picture 6" descr="C:\Users\juhh\Pictures\image_8155387d-0a4a-4d45-b8d8-d5f4340959e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93" y="4312253"/>
            <a:ext cx="2098087" cy="157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juhh\Pictures\캡처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65" y="2465727"/>
            <a:ext cx="2449715" cy="83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juhh\Pictures\%BD%BC~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222" y="2356758"/>
            <a:ext cx="1342054" cy="183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juhh\Pictures\7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649" y="4312253"/>
            <a:ext cx="1967145" cy="10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C:\Users\juhh\Pictures\7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7" y="4724054"/>
            <a:ext cx="2184274" cy="145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juhh\Pictures\캡처5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93" y="1919115"/>
            <a:ext cx="6325488" cy="448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39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4"/>
          <a:stretch/>
        </p:blipFill>
        <p:spPr>
          <a:xfrm>
            <a:off x="0" y="0"/>
            <a:ext cx="9180512" cy="6858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0" y="548680"/>
            <a:ext cx="198022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8027" y="260648"/>
            <a:ext cx="16850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01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프로젝트 개요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5139" y="6550990"/>
            <a:ext cx="8471317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69" y="5733256"/>
            <a:ext cx="900080" cy="90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57135" y="1844824"/>
            <a:ext cx="8319321" cy="462932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/>
              <a:t>OS</a:t>
            </a:r>
            <a:r>
              <a:rPr lang="ko-KR" altLang="en-US" sz="2000" dirty="0"/>
              <a:t>는 윈도우를 사용</a:t>
            </a:r>
            <a:endParaRPr lang="en-US" altLang="ko-KR" sz="2000" dirty="0"/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/>
              <a:t>JSP</a:t>
            </a:r>
            <a:r>
              <a:rPr lang="ko-KR" altLang="en-US" sz="2000" dirty="0"/>
              <a:t>언어를 채택하여 </a:t>
            </a:r>
            <a:r>
              <a:rPr lang="en-US" altLang="ko-KR" sz="2000" dirty="0"/>
              <a:t>eclipse</a:t>
            </a:r>
            <a:r>
              <a:rPr lang="ko-KR" altLang="en-US" sz="2000" dirty="0"/>
              <a:t>로 작업을 하다가</a:t>
            </a:r>
            <a:endParaRPr lang="en-US" altLang="ko-KR" sz="2000" dirty="0"/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/>
              <a:t>여러 문제에 부딪쳐 언어를 </a:t>
            </a:r>
            <a:r>
              <a:rPr lang="en-US" altLang="ko-KR" sz="2000" dirty="0" err="1"/>
              <a:t>php</a:t>
            </a:r>
            <a:r>
              <a:rPr lang="ko-KR" altLang="en-US" sz="2000" dirty="0"/>
              <a:t>언어로</a:t>
            </a:r>
            <a:r>
              <a:rPr lang="en-US" altLang="ko-KR" sz="2000" dirty="0"/>
              <a:t> </a:t>
            </a:r>
            <a:r>
              <a:rPr lang="ko-KR" altLang="en-US" sz="2000" dirty="0"/>
              <a:t>변경</a:t>
            </a:r>
            <a:endParaRPr lang="en-US" altLang="ko-KR" sz="2000" dirty="0"/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/>
              <a:t>Edit Plus</a:t>
            </a:r>
            <a:r>
              <a:rPr lang="ko-KR" altLang="en-US" sz="2000" dirty="0"/>
              <a:t>를 이용해 소스작성</a:t>
            </a:r>
            <a:endParaRPr lang="en-US" altLang="ko-KR" sz="2000" dirty="0"/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/>
              <a:t>Internet Explorer </a:t>
            </a:r>
            <a:r>
              <a:rPr lang="ko-KR" altLang="en-US" sz="2000" dirty="0"/>
              <a:t>이용하여 결과물 확인</a:t>
            </a:r>
            <a:endParaRPr lang="en-US" altLang="ko-KR" sz="2000" dirty="0"/>
          </a:p>
        </p:txBody>
      </p:sp>
      <p:sp>
        <p:nvSpPr>
          <p:cNvPr id="8" name="직사각형 7"/>
          <p:cNvSpPr/>
          <p:nvPr/>
        </p:nvSpPr>
        <p:spPr>
          <a:xfrm>
            <a:off x="542457" y="1412776"/>
            <a:ext cx="1941311" cy="72008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개발방법 및 개발 환경</a:t>
            </a:r>
          </a:p>
        </p:txBody>
      </p:sp>
    </p:spTree>
    <p:extLst>
      <p:ext uri="{BB962C8B-B14F-4D97-AF65-F5344CB8AC3E}">
        <p14:creationId xmlns:p14="http://schemas.microsoft.com/office/powerpoint/2010/main" val="31812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4"/>
          <a:stretch/>
        </p:blipFill>
        <p:spPr>
          <a:xfrm>
            <a:off x="0" y="0"/>
            <a:ext cx="9180512" cy="6858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0" y="548680"/>
            <a:ext cx="198022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8027" y="260648"/>
            <a:ext cx="16850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01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프로젝트 개요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5139" y="6550990"/>
            <a:ext cx="8471317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69" y="5733256"/>
            <a:ext cx="900080" cy="90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520" y="1052736"/>
            <a:ext cx="2160240" cy="5040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시스템 구성도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29786"/>
            <a:ext cx="6448724" cy="46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8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4"/>
          <a:stretch/>
        </p:blipFill>
        <p:spPr>
          <a:xfrm>
            <a:off x="0" y="0"/>
            <a:ext cx="9180512" cy="6858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0" y="548680"/>
            <a:ext cx="198022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8027" y="260648"/>
            <a:ext cx="16850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01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프로젝트 개요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5139" y="6550990"/>
            <a:ext cx="8471317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69" y="5733256"/>
            <a:ext cx="900080" cy="90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5999" y="908720"/>
            <a:ext cx="1365247" cy="4320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결과물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9615"/>
            <a:ext cx="3384376" cy="45160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55" y="1679615"/>
            <a:ext cx="3381239" cy="450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8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4"/>
          <a:stretch/>
        </p:blipFill>
        <p:spPr>
          <a:xfrm>
            <a:off x="0" y="0"/>
            <a:ext cx="9180512" cy="685800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0" y="548680"/>
            <a:ext cx="1980220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8027" y="260648"/>
            <a:ext cx="16850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01</a:t>
            </a:r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60" pitchFamily="18" charset="-127"/>
                <a:ea typeface="-윤고딕360" pitchFamily="18" charset="-127"/>
              </a:rPr>
              <a:t>프로젝트 개요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  <a:p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05139" y="6550990"/>
            <a:ext cx="8471317" cy="0"/>
          </a:xfrm>
          <a:prstGeom prst="line">
            <a:avLst/>
          </a:prstGeom>
          <a:ln>
            <a:gradFill flip="none" rotWithShape="1">
              <a:gsLst>
                <a:gs pos="0">
                  <a:schemeClr val="bg1"/>
                </a:gs>
                <a:gs pos="10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969" y="5733256"/>
            <a:ext cx="900080" cy="90008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5999" y="980728"/>
            <a:ext cx="1365247" cy="4320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결과물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952466"/>
            <a:ext cx="2160240" cy="429869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6" y="1988840"/>
            <a:ext cx="2738858" cy="429869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43" y="1952465"/>
            <a:ext cx="3280358" cy="433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8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703480" y="1149252"/>
            <a:ext cx="3740728" cy="4523560"/>
            <a:chOff x="5295768" y="1149252"/>
            <a:chExt cx="3740728" cy="452356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7" r="3494"/>
            <a:stretch/>
          </p:blipFill>
          <p:spPr>
            <a:xfrm>
              <a:off x="5295768" y="1149252"/>
              <a:ext cx="3740728" cy="4523560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6467865" y="2192989"/>
              <a:ext cx="1380506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-윤고딕360" pitchFamily="18" charset="-127"/>
                  <a:ea typeface="-윤고딕360" pitchFamily="18" charset="-127"/>
                </a:rPr>
                <a:t>2</a:t>
              </a:r>
              <a:endParaRPr lang="ko-KR" altLang="en-US" sz="6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28091" y="3028691"/>
              <a:ext cx="19893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60" pitchFamily="18" charset="-127"/>
                  <a:ea typeface="-윤고딕360" pitchFamily="18" charset="-127"/>
                </a:rPr>
                <a:t>PART</a:t>
              </a:r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0" y="6549094"/>
            <a:ext cx="9180512" cy="332656"/>
          </a:xfrm>
          <a:prstGeom prst="rect">
            <a:avLst/>
          </a:prstGeom>
          <a:gradFill flip="none" rotWithShape="1">
            <a:gsLst>
              <a:gs pos="100000">
                <a:srgbClr val="224C00"/>
              </a:gs>
              <a:gs pos="0">
                <a:srgbClr val="1A3C0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99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633</Words>
  <Application>Microsoft Office PowerPoint</Application>
  <PresentationFormat>화면 슬라이드 쇼(4:3)</PresentationFormat>
  <Paragraphs>107</Paragraphs>
  <Slides>18</Slides>
  <Notes>12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김종오</dc:creator>
  <cp:lastModifiedBy>juhh</cp:lastModifiedBy>
  <cp:revision>23</cp:revision>
  <dcterms:created xsi:type="dcterms:W3CDTF">2011-12-01T15:58:05Z</dcterms:created>
  <dcterms:modified xsi:type="dcterms:W3CDTF">2012-11-01T08:45:16Z</dcterms:modified>
</cp:coreProperties>
</file>